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0"/>
  </p:notesMasterIdLst>
  <p:sldIdLst>
    <p:sldId id="256" r:id="rId2"/>
    <p:sldId id="258" r:id="rId3"/>
    <p:sldId id="259" r:id="rId4"/>
    <p:sldId id="262" r:id="rId5"/>
    <p:sldId id="266" r:id="rId6"/>
    <p:sldId id="271" r:id="rId7"/>
    <p:sldId id="272" r:id="rId8"/>
    <p:sldId id="273" r:id="rId9"/>
  </p:sldIdLst>
  <p:sldSz cx="9144000" cy="6858000" type="screen4x3"/>
  <p:notesSz cx="6858000" cy="9926638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61A3"/>
    <a:srgbClr val="A3B8D1"/>
    <a:srgbClr val="B4C5DA"/>
    <a:srgbClr val="8AA4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200" dirty="0">
                <a:solidFill>
                  <a:srgbClr val="C00000"/>
                </a:solidFill>
                <a:latin typeface="StobiSerif Regular" pitchFamily="50" charset="0"/>
              </a:rPr>
              <a:t>Даватели на поштенски услуги во Република Северна Македонија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Даватели на поштенски услуги во Република Северна Македонија</c:v>
                </c:pt>
              </c:strCache>
            </c:strRef>
          </c:tx>
          <c:spPr>
            <a:ln w="92075">
              <a:tailEnd type="stealth"/>
            </a:ln>
          </c:spPr>
          <c:marker>
            <c:symbol val="none"/>
          </c:marker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cat>
            <c:strRef>
              <c:f>Sheet1!$A$2:$A$6</c:f>
              <c:strCache>
                <c:ptCount val="5"/>
                <c:pt idx="0">
                  <c:v>2016 година</c:v>
                </c:pt>
                <c:pt idx="1">
                  <c:v>2017 година</c:v>
                </c:pt>
                <c:pt idx="2">
                  <c:v>2018 година</c:v>
                </c:pt>
                <c:pt idx="3">
                  <c:v>2019 година </c:v>
                </c:pt>
                <c:pt idx="4">
                  <c:v>2020 година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31</c:v>
                </c:pt>
                <c:pt idx="1">
                  <c:v>35</c:v>
                </c:pt>
                <c:pt idx="2">
                  <c:v>36</c:v>
                </c:pt>
                <c:pt idx="3">
                  <c:v>45</c:v>
                </c:pt>
                <c:pt idx="4">
                  <c:v>47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124224"/>
        <c:axId val="25351296"/>
      </c:lineChart>
      <c:catAx>
        <c:axId val="251242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StobiSerif Regular" pitchFamily="50" charset="0"/>
              </a:defRPr>
            </a:pPr>
            <a:endParaRPr lang="en-US"/>
          </a:p>
        </c:txPr>
        <c:crossAx val="25351296"/>
        <c:crosses val="autoZero"/>
        <c:auto val="1"/>
        <c:lblAlgn val="ctr"/>
        <c:lblOffset val="100"/>
        <c:noMultiLvlLbl val="0"/>
      </c:catAx>
      <c:valAx>
        <c:axId val="25351296"/>
        <c:scaling>
          <c:orientation val="minMax"/>
          <c:max val="50"/>
          <c:min val="3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StobiSerif Regular" pitchFamily="50" charset="0"/>
              </a:defRPr>
            </a:pPr>
            <a:endParaRPr lang="en-US"/>
          </a:p>
        </c:txPr>
        <c:crossAx val="25124224"/>
        <c:crosses val="autoZero"/>
        <c:crossBetween val="between"/>
      </c:valAx>
      <c:spPr>
        <a:solidFill>
          <a:srgbClr val="A3B8D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73025">
              <a:tailEnd type="stealth"/>
            </a:ln>
          </c:spPr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2033717839</c:v>
                </c:pt>
                <c:pt idx="1">
                  <c:v>2105394142</c:v>
                </c:pt>
                <c:pt idx="2">
                  <c:v>1949636961</c:v>
                </c:pt>
                <c:pt idx="3">
                  <c:v>1878067347</c:v>
                </c:pt>
                <c:pt idx="4">
                  <c:v>2206710735</c:v>
                </c:pt>
                <c:pt idx="5">
                  <c:v>2263404892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222976"/>
        <c:axId val="28224512"/>
      </c:lineChart>
      <c:catAx>
        <c:axId val="28222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StobiSerif Regular" pitchFamily="50" charset="0"/>
              </a:defRPr>
            </a:pPr>
            <a:endParaRPr lang="en-US"/>
          </a:p>
        </c:txPr>
        <c:crossAx val="28224512"/>
        <c:crosses val="autoZero"/>
        <c:auto val="1"/>
        <c:lblAlgn val="ctr"/>
        <c:lblOffset val="100"/>
        <c:noMultiLvlLbl val="0"/>
      </c:catAx>
      <c:valAx>
        <c:axId val="28224512"/>
        <c:scaling>
          <c:orientation val="minMax"/>
          <c:min val="1500000000"/>
        </c:scaling>
        <c:delete val="0"/>
        <c:axPos val="l"/>
        <c:majorGridlines/>
        <c:numFmt formatCode="#,##0.00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StobiSerif Regular" pitchFamily="50" charset="0"/>
              </a:defRPr>
            </a:pPr>
            <a:endParaRPr lang="en-US"/>
          </a:p>
        </c:txPr>
        <c:crossAx val="28222976"/>
        <c:crosses val="autoZero"/>
        <c:crossBetween val="between"/>
      </c:valAx>
      <c:spPr>
        <a:solidFill>
          <a:srgbClr val="B4C5DA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solidFill>
                <a:srgbClr val="1161A3"/>
              </a:solidFill>
            </a:ln>
          </c:spPr>
          <c:marker>
            <c:symbol val="none"/>
          </c:marker>
          <c:dLbls>
            <c:dLbl>
              <c:idx val="2"/>
              <c:layout>
                <c:manualLayout>
                  <c:x val="0"/>
                  <c:y val="1.58539835630393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6203703703703703E-2"/>
                  <c:y val="-5.94524383613971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3888888888888888E-2"/>
                  <c:y val="4.3598454798357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solidFill>
                  <a:srgbClr val="1161A3"/>
                </a:solidFill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c:spPr>
            <c:txPr>
              <a:bodyPr/>
              <a:lstStyle/>
              <a:p>
                <a:pPr>
                  <a:defRPr sz="900">
                    <a:latin typeface="StobiSerif Regular" pitchFamily="50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1372713191</c:v>
                </c:pt>
                <c:pt idx="1">
                  <c:v>1444389497</c:v>
                </c:pt>
                <c:pt idx="2">
                  <c:v>1210433686</c:v>
                </c:pt>
                <c:pt idx="3">
                  <c:v>1248642749</c:v>
                </c:pt>
                <c:pt idx="4">
                  <c:v>1262068588</c:v>
                </c:pt>
                <c:pt idx="5">
                  <c:v>1163843468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244608"/>
        <c:axId val="28877184"/>
      </c:lineChart>
      <c:catAx>
        <c:axId val="28244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8877184"/>
        <c:crosses val="autoZero"/>
        <c:auto val="1"/>
        <c:lblAlgn val="ctr"/>
        <c:lblOffset val="100"/>
        <c:noMultiLvlLbl val="0"/>
      </c:catAx>
      <c:valAx>
        <c:axId val="28877184"/>
        <c:scaling>
          <c:orientation val="minMax"/>
          <c:min val="1000000000"/>
        </c:scaling>
        <c:delete val="0"/>
        <c:axPos val="l"/>
        <c:majorGridlines/>
        <c:numFmt formatCode="#,##0.00" sourceLinked="0"/>
        <c:majorTickMark val="out"/>
        <c:minorTickMark val="none"/>
        <c:tickLblPos val="nextTo"/>
        <c:txPr>
          <a:bodyPr/>
          <a:lstStyle/>
          <a:p>
            <a:pPr>
              <a:defRPr sz="600">
                <a:latin typeface="StobiSerif Regular" pitchFamily="50" charset="0"/>
              </a:defRPr>
            </a:pPr>
            <a:endParaRPr lang="en-US"/>
          </a:p>
        </c:txPr>
        <c:crossAx val="282446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30366090602311"/>
          <c:y val="4.4057617797775277E-2"/>
          <c:w val="0.8369633909397689"/>
          <c:h val="0.8565310586176727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solidFill>
                <a:srgbClr val="1161A3"/>
              </a:solidFill>
            </a:ln>
          </c:spPr>
          <c:marker>
            <c:spPr>
              <a:ln>
                <a:solidFill>
                  <a:srgbClr val="1161A3"/>
                </a:solidFill>
              </a:ln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1"/>
              <c:layout>
                <c:manualLayout>
                  <c:x val="-1.6955210144186522E-2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2.3809523809523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6203703703703703E-2"/>
                  <c:y val="-3.1746031746031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5462962962962962E-2"/>
                  <c:y val="3.571428571428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5.5488942470637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ln>
                <a:solidFill>
                  <a:srgbClr val="1161A3"/>
                </a:solidFill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661004645</c:v>
                </c:pt>
                <c:pt idx="1">
                  <c:v>506666650</c:v>
                </c:pt>
                <c:pt idx="2">
                  <c:v>739203275</c:v>
                </c:pt>
                <c:pt idx="3">
                  <c:v>629424598</c:v>
                </c:pt>
                <c:pt idx="4">
                  <c:v>944642147</c:v>
                </c:pt>
                <c:pt idx="5">
                  <c:v>1099561424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254208"/>
        <c:axId val="28255744"/>
      </c:lineChart>
      <c:catAx>
        <c:axId val="28254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StobiSerif Regular" pitchFamily="50" charset="0"/>
              </a:defRPr>
            </a:pPr>
            <a:endParaRPr lang="en-US"/>
          </a:p>
        </c:txPr>
        <c:crossAx val="28255744"/>
        <c:crosses val="autoZero"/>
        <c:auto val="1"/>
        <c:lblAlgn val="ctr"/>
        <c:lblOffset val="100"/>
        <c:noMultiLvlLbl val="0"/>
      </c:catAx>
      <c:valAx>
        <c:axId val="28255744"/>
        <c:scaling>
          <c:orientation val="minMax"/>
          <c:min val="500000000"/>
        </c:scaling>
        <c:delete val="0"/>
        <c:axPos val="l"/>
        <c:majorGridlines/>
        <c:numFmt formatCode="#,##0.00" sourceLinked="0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StobiSerif Regular" pitchFamily="50" charset="0"/>
              </a:defRPr>
            </a:pPr>
            <a:endParaRPr lang="en-US"/>
          </a:p>
        </c:txPr>
        <c:crossAx val="28254208"/>
        <c:crosses val="autoZero"/>
        <c:crossBetween val="between"/>
      </c:valAx>
      <c:spPr>
        <a:ln>
          <a:solidFill>
            <a:srgbClr val="1161A3"/>
          </a:solidFill>
        </a:ln>
      </c:spPr>
    </c:plotArea>
    <c:plotVisOnly val="1"/>
    <c:dispBlanksAs val="gap"/>
    <c:showDLblsOverMax val="0"/>
  </c:chart>
  <c:spPr>
    <a:effectLst/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Пошта на Северна Македонија</c:v>
                </c:pt>
                <c:pt idx="1">
                  <c:v>Даватели на поштенски услуги на слободен пазар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4808</c:v>
                </c:pt>
                <c:pt idx="1">
                  <c:v>217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Пошта на Северна Македонија</c:v>
                </c:pt>
                <c:pt idx="1">
                  <c:v>Даватели на поштенски услуги на слободен пазар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3230</c:v>
                </c:pt>
                <c:pt idx="1">
                  <c:v>202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Пошта на Северна Македонија</c:v>
                </c:pt>
                <c:pt idx="1">
                  <c:v>Даватели на поштенски услуги на слободен пазар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2337</c:v>
                </c:pt>
                <c:pt idx="1">
                  <c:v>322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Пошта на Северна Македонија</c:v>
                </c:pt>
                <c:pt idx="1">
                  <c:v>Даватели на поштенски услуги на слободен пазар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1492</c:v>
                </c:pt>
                <c:pt idx="1">
                  <c:v>322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Пошта на Северна Македонија</c:v>
                </c:pt>
                <c:pt idx="1">
                  <c:v>Даватели на поштенски услуги на слободен пазар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1334</c:v>
                </c:pt>
                <c:pt idx="1">
                  <c:v>295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Пошта на Северна Македонија</c:v>
                </c:pt>
                <c:pt idx="1">
                  <c:v>Даватели на поштенски услуги на слободен пазар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993</c:v>
                </c:pt>
                <c:pt idx="1">
                  <c:v>685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913024"/>
        <c:axId val="28923008"/>
      </c:barChart>
      <c:catAx>
        <c:axId val="28913024"/>
        <c:scaling>
          <c:orientation val="minMax"/>
        </c:scaling>
        <c:delete val="0"/>
        <c:axPos val="b"/>
        <c:majorTickMark val="out"/>
        <c:minorTickMark val="none"/>
        <c:tickLblPos val="nextTo"/>
        <c:crossAx val="28923008"/>
        <c:crosses val="autoZero"/>
        <c:auto val="1"/>
        <c:lblAlgn val="ctr"/>
        <c:lblOffset val="100"/>
        <c:noMultiLvlLbl val="0"/>
      </c:catAx>
      <c:valAx>
        <c:axId val="28923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913024"/>
        <c:crosses val="autoZero"/>
        <c:crossBetween val="between"/>
      </c:valAx>
      <c:spPr>
        <a:solidFill>
          <a:srgbClr val="B4C5DA"/>
        </a:solidFill>
      </c:spPr>
    </c:plotArea>
    <c:legend>
      <c:legendPos val="r"/>
      <c:layout/>
      <c:overlay val="0"/>
      <c:txPr>
        <a:bodyPr/>
        <a:lstStyle/>
        <a:p>
          <a:pPr>
            <a:defRPr>
              <a:latin typeface="StobiSerif Regular" pitchFamily="50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StobiSerif Regular" pitchFamily="50" charset="0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775400607818759"/>
          <c:y val="0.1511899694970561"/>
          <c:w val="0.78305843348528803"/>
          <c:h val="0.733539760232673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писма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4594</c:v>
                </c:pt>
                <c:pt idx="1">
                  <c:v>3130</c:v>
                </c:pt>
                <c:pt idx="2">
                  <c:v>3139</c:v>
                </c:pt>
                <c:pt idx="3">
                  <c:v>3017</c:v>
                </c:pt>
                <c:pt idx="4">
                  <c:v>1464</c:v>
                </c:pt>
                <c:pt idx="5">
                  <c:v>1777</c:v>
                </c:pt>
                <c:pt idx="6">
                  <c:v>1271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пакети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6.5760381596620641E-3"/>
                  <c:y val="-4.2818076780566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214</c:v>
                </c:pt>
                <c:pt idx="1">
                  <c:v>100</c:v>
                </c:pt>
                <c:pt idx="2">
                  <c:v>54</c:v>
                </c:pt>
                <c:pt idx="3">
                  <c:v>34</c:v>
                </c:pt>
                <c:pt idx="4">
                  <c:v>38</c:v>
                </c:pt>
                <c:pt idx="5">
                  <c:v>547</c:v>
                </c:pt>
                <c:pt idx="6">
                  <c:v>399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989696"/>
        <c:axId val="28999680"/>
      </c:barChart>
      <c:catAx>
        <c:axId val="28989696"/>
        <c:scaling>
          <c:orientation val="minMax"/>
        </c:scaling>
        <c:delete val="0"/>
        <c:axPos val="b"/>
        <c:majorTickMark val="out"/>
        <c:minorTickMark val="none"/>
        <c:tickLblPos val="nextTo"/>
        <c:crossAx val="28999680"/>
        <c:crosses val="autoZero"/>
        <c:auto val="1"/>
        <c:lblAlgn val="ctr"/>
        <c:lblOffset val="100"/>
        <c:noMultiLvlLbl val="0"/>
      </c:catAx>
      <c:valAx>
        <c:axId val="28999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989696"/>
        <c:crosses val="autoZero"/>
        <c:crossBetween val="between"/>
      </c:valAx>
      <c:spPr>
        <a:solidFill>
          <a:srgbClr val="B4C5DA"/>
        </a:solidFill>
      </c:spPr>
    </c:plotArea>
    <c:legend>
      <c:legendPos val="r"/>
      <c:layout>
        <c:manualLayout>
          <c:xMode val="edge"/>
          <c:yMode val="edge"/>
          <c:x val="0.21522552298993805"/>
          <c:y val="2.6376488470977972E-2"/>
          <c:w val="0.60840518470920646"/>
          <c:h val="0.1259785770021990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100">
          <a:latin typeface="StobiSerif Regular" pitchFamily="50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448656031682759E-2"/>
          <c:y val="4.3392841889467841E-2"/>
          <c:w val="0.87702101727259063"/>
          <c:h val="0.4482887472141764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А.Д. Пошта на Северна Македонија</c:v>
                </c:pt>
              </c:strCache>
            </c:strRef>
          </c:tx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2265</c:v>
                </c:pt>
                <c:pt idx="1">
                  <c:v>2343</c:v>
                </c:pt>
                <c:pt idx="2">
                  <c:v>2244</c:v>
                </c:pt>
                <c:pt idx="3">
                  <c:v>2141</c:v>
                </c:pt>
                <c:pt idx="4">
                  <c:v>2107</c:v>
                </c:pt>
                <c:pt idx="5">
                  <c:v>2275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Даватели на поштенски услуги на слободниот поштенски пазар</c:v>
                </c:pt>
              </c:strCache>
            </c:strRef>
          </c:tx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534</c:v>
                </c:pt>
                <c:pt idx="1">
                  <c:v>495</c:v>
                </c:pt>
                <c:pt idx="2">
                  <c:v>711</c:v>
                </c:pt>
                <c:pt idx="3">
                  <c:v>836</c:v>
                </c:pt>
                <c:pt idx="4">
                  <c:v>830</c:v>
                </c:pt>
                <c:pt idx="5">
                  <c:v>1183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326528"/>
        <c:axId val="28336512"/>
      </c:lineChart>
      <c:catAx>
        <c:axId val="28326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8336512"/>
        <c:crosses val="autoZero"/>
        <c:auto val="1"/>
        <c:lblAlgn val="ctr"/>
        <c:lblOffset val="100"/>
        <c:noMultiLvlLbl val="0"/>
      </c:catAx>
      <c:valAx>
        <c:axId val="28336512"/>
        <c:scaling>
          <c:orientation val="minMax"/>
        </c:scaling>
        <c:delete val="0"/>
        <c:axPos val="l"/>
        <c:majorGridlines>
          <c:spPr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c:spPr>
        </c:majorGridlines>
        <c:numFmt formatCode="General" sourceLinked="1"/>
        <c:majorTickMark val="out"/>
        <c:minorTickMark val="none"/>
        <c:tickLblPos val="nextTo"/>
        <c:crossAx val="28326528"/>
        <c:crosses val="autoZero"/>
        <c:crossBetween val="between"/>
      </c:valAx>
      <c:spPr>
        <a:solidFill>
          <a:schemeClr val="bg1"/>
        </a:solidFill>
        <a:ln>
          <a:solidFill>
            <a:srgbClr val="1161A3"/>
          </a:solidFill>
        </a:ln>
      </c:spPr>
    </c:plotArea>
    <c:legend>
      <c:legendPos val="b"/>
      <c:layout>
        <c:manualLayout>
          <c:xMode val="edge"/>
          <c:yMode val="edge"/>
          <c:x val="8.7367130776318955E-2"/>
          <c:y val="0.65093331883799121"/>
          <c:w val="0.83045307057385775"/>
          <c:h val="0.23988384006715302"/>
        </c:manualLayout>
      </c:layout>
      <c:overlay val="0"/>
      <c:txPr>
        <a:bodyPr/>
        <a:lstStyle/>
        <a:p>
          <a:pPr>
            <a:defRPr>
              <a:solidFill>
                <a:srgbClr val="002060"/>
              </a:solidFill>
              <a:latin typeface="StobiSerif Regular" pitchFamily="50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04070064158647"/>
          <c:y val="4.1422115629517628E-2"/>
          <c:w val="0.60801891951006137"/>
          <c:h val="0.865113290817023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Пошта на Северна Македонија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accent2">
                  <a:lumMod val="75000"/>
                </a:schemeClr>
              </a:solidFill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44700920</c:v>
                </c:pt>
                <c:pt idx="1">
                  <c:v>42627144</c:v>
                </c:pt>
                <c:pt idx="2">
                  <c:v>38061355</c:v>
                </c:pt>
                <c:pt idx="3">
                  <c:v>35374684</c:v>
                </c:pt>
                <c:pt idx="4">
                  <c:v>35945788</c:v>
                </c:pt>
                <c:pt idx="5">
                  <c:v>34462011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Даватели на поштенски услуги на слободниот пазар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2438407</c:v>
                </c:pt>
                <c:pt idx="1">
                  <c:v>2571484</c:v>
                </c:pt>
                <c:pt idx="2">
                  <c:v>2553241</c:v>
                </c:pt>
                <c:pt idx="3">
                  <c:v>3650629</c:v>
                </c:pt>
                <c:pt idx="4">
                  <c:v>5142443</c:v>
                </c:pt>
                <c:pt idx="5">
                  <c:v>5809170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738112"/>
        <c:axId val="27739648"/>
      </c:barChart>
      <c:catAx>
        <c:axId val="27738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StobiSerif Regular" pitchFamily="50" charset="0"/>
              </a:defRPr>
            </a:pPr>
            <a:endParaRPr lang="en-US"/>
          </a:p>
        </c:txPr>
        <c:crossAx val="27739648"/>
        <c:crosses val="autoZero"/>
        <c:auto val="1"/>
        <c:lblAlgn val="ctr"/>
        <c:lblOffset val="100"/>
        <c:noMultiLvlLbl val="0"/>
      </c:catAx>
      <c:valAx>
        <c:axId val="27739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27738112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0.80338596398796469"/>
          <c:y val="9.8602933007443619E-2"/>
          <c:w val="0.19661395647397203"/>
          <c:h val="0.82122930785468284"/>
        </c:manualLayout>
      </c:layout>
      <c:overlay val="0"/>
      <c:txPr>
        <a:bodyPr/>
        <a:lstStyle/>
        <a:p>
          <a:pPr>
            <a:defRPr sz="800">
              <a:latin typeface="StobiSerif Regular" pitchFamily="50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263894356955382"/>
          <c:y val="0.18142199803149606"/>
          <c:w val="0.56925460663100924"/>
          <c:h val="0.6983644192913387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Пратки за коресподенција</c:v>
                </c:pt>
              </c:strCache>
            </c:strRef>
          </c:tx>
          <c:spPr>
            <a:ln w="69850">
              <a:solidFill>
                <a:srgbClr val="1161A3"/>
              </a:solidFill>
              <a:tailEnd type="stealth" w="lg" len="med"/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36512238</c:v>
                </c:pt>
                <c:pt idx="1">
                  <c:v>34736917</c:v>
                </c:pt>
                <c:pt idx="2">
                  <c:v>35867307</c:v>
                </c:pt>
                <c:pt idx="3">
                  <c:v>33684616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460160"/>
        <c:axId val="28461696"/>
      </c:lineChart>
      <c:catAx>
        <c:axId val="28460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8461696"/>
        <c:crosses val="autoZero"/>
        <c:auto val="1"/>
        <c:lblAlgn val="ctr"/>
        <c:lblOffset val="100"/>
        <c:noMultiLvlLbl val="0"/>
      </c:catAx>
      <c:valAx>
        <c:axId val="28461696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StobiSerif Regular" pitchFamily="50" charset="0"/>
              </a:defRPr>
            </a:pPr>
            <a:endParaRPr lang="en-US"/>
          </a:p>
        </c:txPr>
        <c:crossAx val="28460160"/>
        <c:crosses val="autoZero"/>
        <c:crossBetween val="between"/>
      </c:valAx>
      <c:spPr>
        <a:effectLst>
          <a:glow rad="228600">
            <a:schemeClr val="accent1">
              <a:satMod val="175000"/>
              <a:alpha val="40000"/>
            </a:schemeClr>
          </a:glow>
        </a:effectLst>
      </c:spPr>
    </c:plotArea>
    <c:legend>
      <c:legendPos val="r"/>
      <c:layout>
        <c:manualLayout>
          <c:xMode val="edge"/>
          <c:yMode val="edge"/>
          <c:x val="1.5390594123421624E-2"/>
          <c:y val="2.8461906135287477E-4"/>
          <c:w val="0.85922162494765542"/>
          <c:h val="0.14318061023622047"/>
        </c:manualLayout>
      </c:layout>
      <c:overlay val="0"/>
    </c:legend>
    <c:plotVisOnly val="1"/>
    <c:dispBlanksAs val="gap"/>
    <c:showDLblsOverMax val="0"/>
  </c:chart>
  <c:spPr>
    <a:solidFill>
      <a:srgbClr val="B4C5DA">
        <a:alpha val="51000"/>
      </a:srgbClr>
    </a:solidFill>
    <a:ln>
      <a:solidFill>
        <a:schemeClr val="accent6"/>
      </a:solidFill>
    </a:ln>
  </c:spPr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215419712277106"/>
          <c:y val="0.19730895913525948"/>
          <c:w val="0.58757553889845893"/>
          <c:h val="0.6696589812460924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Пакети</c:v>
                </c:pt>
              </c:strCache>
            </c:strRef>
          </c:tx>
          <c:spPr>
            <a:ln w="69850">
              <a:solidFill>
                <a:srgbClr val="1161A3"/>
              </a:solidFill>
              <a:tailEnd type="stealth"/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1281042</c:v>
                </c:pt>
                <c:pt idx="1">
                  <c:v>1343007</c:v>
                </c:pt>
                <c:pt idx="2">
                  <c:v>2265163</c:v>
                </c:pt>
                <c:pt idx="3">
                  <c:v>2531475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764992"/>
        <c:axId val="28475392"/>
      </c:lineChart>
      <c:catAx>
        <c:axId val="27764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8475392"/>
        <c:crosses val="autoZero"/>
        <c:auto val="1"/>
        <c:lblAlgn val="ctr"/>
        <c:lblOffset val="100"/>
        <c:noMultiLvlLbl val="0"/>
      </c:catAx>
      <c:valAx>
        <c:axId val="28475392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7764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6605056101308255"/>
          <c:y val="2.2922834282029667E-2"/>
          <c:w val="0.55457679031831708"/>
          <c:h val="0.10726477014536512"/>
        </c:manualLayout>
      </c:layout>
      <c:overlay val="0"/>
    </c:legend>
    <c:plotVisOnly val="1"/>
    <c:dispBlanksAs val="gap"/>
    <c:showDLblsOverMax val="0"/>
  </c:chart>
  <c:spPr>
    <a:solidFill>
      <a:srgbClr val="B4C5DA">
        <a:alpha val="52000"/>
      </a:srgbClr>
    </a:solidFill>
    <a:ln>
      <a:solidFill>
        <a:schemeClr val="accent6"/>
      </a:solidFill>
    </a:ln>
  </c:spPr>
  <c:txPr>
    <a:bodyPr/>
    <a:lstStyle/>
    <a:p>
      <a:pPr>
        <a:defRPr sz="1100">
          <a:latin typeface="StobiSerif Regular" pitchFamily="50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2015 година</c:v>
                </c:pt>
                <c:pt idx="1">
                  <c:v>2016 година</c:v>
                </c:pt>
                <c:pt idx="2">
                  <c:v>2017 година</c:v>
                </c:pt>
                <c:pt idx="3">
                  <c:v>2018 година</c:v>
                </c:pt>
                <c:pt idx="4">
                  <c:v>2019 година </c:v>
                </c:pt>
                <c:pt idx="5">
                  <c:v>2020 година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44700920</c:v>
                </c:pt>
                <c:pt idx="1">
                  <c:v>42627144</c:v>
                </c:pt>
                <c:pt idx="2">
                  <c:v>38061355</c:v>
                </c:pt>
                <c:pt idx="3">
                  <c:v>35374684</c:v>
                </c:pt>
                <c:pt idx="4">
                  <c:v>35945788</c:v>
                </c:pt>
                <c:pt idx="5">
                  <c:v>34462011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423680"/>
        <c:axId val="28425216"/>
      </c:barChart>
      <c:catAx>
        <c:axId val="28423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StobiSerif Regular" pitchFamily="50" charset="0"/>
              </a:defRPr>
            </a:pPr>
            <a:endParaRPr lang="en-US"/>
          </a:p>
        </c:txPr>
        <c:crossAx val="28425216"/>
        <c:crosses val="autoZero"/>
        <c:auto val="1"/>
        <c:lblAlgn val="ctr"/>
        <c:lblOffset val="100"/>
        <c:noMultiLvlLbl val="0"/>
      </c:catAx>
      <c:valAx>
        <c:axId val="28425216"/>
        <c:scaling>
          <c:orientation val="minMax"/>
        </c:scaling>
        <c:delete val="0"/>
        <c:axPos val="l"/>
        <c:majorGridlines/>
        <c:numFmt formatCode="#,##0.00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StobiSerif Regular" pitchFamily="50" charset="0"/>
              </a:defRPr>
            </a:pPr>
            <a:endParaRPr lang="en-US"/>
          </a:p>
        </c:txPr>
        <c:crossAx val="28423680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  <a:ln>
      <a:solidFill>
        <a:srgbClr val="0070C0"/>
      </a:solidFill>
    </a:ln>
    <a:effectLst>
      <a:glow rad="228600">
        <a:schemeClr val="accent1">
          <a:satMod val="175000"/>
          <a:alpha val="40000"/>
        </a:schemeClr>
      </a:glow>
    </a:effectLst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084973753280842E-2"/>
          <c:y val="1.0972996636099719E-2"/>
          <c:w val="0.54041338582677168"/>
          <c:h val="0.9487926823648680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25"/>
          <c:dPt>
            <c:idx val="0"/>
            <c:bubble3D val="0"/>
            <c:explosion val="22"/>
          </c:dPt>
          <c:dLbls>
            <c:dLbl>
              <c:idx val="2"/>
              <c:layout>
                <c:manualLayout>
                  <c:x val="1.2866927829275009E-3"/>
                  <c:y val="1.08197854559369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3002788713910749E-2"/>
                  <c:y val="1.6620201834016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800">
                    <a:solidFill>
                      <a:schemeClr val="tx1"/>
                    </a:solidFill>
                    <a:latin typeface="StobiSerif Regular" pitchFamily="50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Пратки за коресподенција</c:v>
                </c:pt>
                <c:pt idx="1">
                  <c:v>Пакети</c:v>
                </c:pt>
                <c:pt idx="2">
                  <c:v>Печатени работи</c:v>
                </c:pt>
                <c:pt idx="3">
                  <c:v>Директна пошта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32300552</c:v>
                </c:pt>
                <c:pt idx="1">
                  <c:v>90662</c:v>
                </c:pt>
                <c:pt idx="2">
                  <c:v>2460327</c:v>
                </c:pt>
                <c:pt idx="3">
                  <c:v>56512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14"/>
      </c:pieChart>
    </c:plotArea>
    <c:legend>
      <c:legendPos val="r"/>
      <c:layout>
        <c:manualLayout>
          <c:xMode val="edge"/>
          <c:yMode val="edge"/>
          <c:x val="0.64173699492923275"/>
          <c:y val="0.1306820847066375"/>
          <c:w val="0.19778015062798235"/>
          <c:h val="0.73841758444311323"/>
        </c:manualLayout>
      </c:layout>
      <c:overlay val="0"/>
      <c:txPr>
        <a:bodyPr/>
        <a:lstStyle/>
        <a:p>
          <a:pPr>
            <a:defRPr sz="800">
              <a:solidFill>
                <a:schemeClr val="tx1"/>
              </a:solidFill>
              <a:latin typeface="StobiSerif Regular" pitchFamily="50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22814172077057"/>
          <c:y val="0.12699051472657064"/>
          <c:w val="0.64245085979693473"/>
          <c:h val="0.832035790673214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33413939</c:v>
                </c:pt>
              </c:strCache>
            </c:strRef>
          </c:tx>
          <c:explosion val="1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dLbl>
              <c:idx val="0"/>
              <c:layout>
                <c:manualLayout>
                  <c:x val="0.4577035255868987"/>
                  <c:y val="-0.1751449770043287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2401994698381949"/>
                  <c:y val="2.270076447166680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2.5215916185188272E-2"/>
                  <c:y val="5.782909688265224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  <a:latin typeface="StobiSerif Regular" pitchFamily="50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Обични писма</c:v>
                </c:pt>
                <c:pt idx="1">
                  <c:v>Препорачани писма</c:v>
                </c:pt>
                <c:pt idx="2">
                  <c:v>Вредносни писма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26931099</c:v>
                </c:pt>
                <c:pt idx="1">
                  <c:v>5172061</c:v>
                </c:pt>
                <c:pt idx="2">
                  <c:v>167612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68"/>
      </c:pieChart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rgbClr val="B4C5DA"/>
        </a:solidFill>
      </c:spPr>
    </c:floor>
    <c:sideWall>
      <c:thickness val="0"/>
      <c:spPr>
        <a:solidFill>
          <a:srgbClr val="B4C5DA"/>
        </a:solidFill>
      </c:spPr>
    </c:sideWall>
    <c:backWall>
      <c:thickness val="0"/>
      <c:spPr>
        <a:solidFill>
          <a:srgbClr val="B4C5DA"/>
        </a:solidFill>
      </c:spPr>
    </c:backWall>
    <c:plotArea>
      <c:layout>
        <c:manualLayout>
          <c:layoutTarget val="inner"/>
          <c:xMode val="edge"/>
          <c:yMode val="edge"/>
          <c:x val="0.11090446942238633"/>
          <c:y val="0.13120269894919498"/>
          <c:w val="0.87080277485595536"/>
          <c:h val="0.6929861629131154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Пакети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905518</c:v>
                </c:pt>
                <c:pt idx="1">
                  <c:v>922561</c:v>
                </c:pt>
                <c:pt idx="2">
                  <c:v>934703</c:v>
                </c:pt>
                <c:pt idx="3">
                  <c:v>616288</c:v>
                </c:pt>
                <c:pt idx="4">
                  <c:v>2357633</c:v>
                </c:pt>
                <c:pt idx="5">
                  <c:v>3391864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Пратки за коресподенција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968383</c:v>
                </c:pt>
                <c:pt idx="1">
                  <c:v>1170554</c:v>
                </c:pt>
                <c:pt idx="2">
                  <c:v>1254526</c:v>
                </c:pt>
                <c:pt idx="3">
                  <c:v>1379730</c:v>
                </c:pt>
                <c:pt idx="4">
                  <c:v>2064949</c:v>
                </c:pt>
                <c:pt idx="5">
                  <c:v>1413844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8170496"/>
        <c:axId val="28180480"/>
        <c:axId val="0"/>
      </c:bar3DChart>
      <c:catAx>
        <c:axId val="28170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StobiSerif Regular" pitchFamily="50" charset="0"/>
              </a:defRPr>
            </a:pPr>
            <a:endParaRPr lang="en-US"/>
          </a:p>
        </c:txPr>
        <c:crossAx val="28180480"/>
        <c:crosses val="autoZero"/>
        <c:auto val="1"/>
        <c:lblAlgn val="ctr"/>
        <c:lblOffset val="100"/>
        <c:noMultiLvlLbl val="0"/>
      </c:catAx>
      <c:valAx>
        <c:axId val="28180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StobiSerif Regular" pitchFamily="50" charset="0"/>
              </a:defRPr>
            </a:pPr>
            <a:endParaRPr lang="en-US"/>
          </a:p>
        </c:txPr>
        <c:crossAx val="28170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71847418714469"/>
          <c:y val="2.6590017508215755E-4"/>
          <c:w val="0.78195728478953264"/>
          <c:h val="0.11163513866930151"/>
        </c:manualLayout>
      </c:layout>
      <c:overlay val="0"/>
      <c:txPr>
        <a:bodyPr/>
        <a:lstStyle/>
        <a:p>
          <a:pPr>
            <a:defRPr sz="1100">
              <a:latin typeface="StobiSerif Regular" pitchFamily="50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6D50E-0FAB-481B-B9E7-A589AEBCC473}" type="datetimeFigureOut">
              <a:rPr lang="mk-MK" smtClean="0"/>
              <a:t>16.11.2021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651FD-E9BC-4435-B056-5F8D6510582D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328631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51FD-E9BC-4435-B056-5F8D6510582D}" type="slidenum">
              <a:rPr lang="mk-MK" smtClean="0"/>
              <a:t>2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132722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A9B9-47D0-453B-B374-E8B39748636C}" type="datetimeFigureOut">
              <a:rPr lang="mk-MK" smtClean="0"/>
              <a:t>16.11.2021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7B41-DF36-4302-9805-5693753C5B4C}" type="slidenum">
              <a:rPr lang="mk-MK" smtClean="0"/>
              <a:t>‹#›</a:t>
            </a:fld>
            <a:endParaRPr lang="mk-MK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A9B9-47D0-453B-B374-E8B39748636C}" type="datetimeFigureOut">
              <a:rPr lang="mk-MK" smtClean="0"/>
              <a:t>16.11.2021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7B41-DF36-4302-9805-5693753C5B4C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A9B9-47D0-453B-B374-E8B39748636C}" type="datetimeFigureOut">
              <a:rPr lang="mk-MK" smtClean="0"/>
              <a:t>16.11.2021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7B41-DF36-4302-9805-5693753C5B4C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A9B9-47D0-453B-B374-E8B39748636C}" type="datetimeFigureOut">
              <a:rPr lang="mk-MK" smtClean="0"/>
              <a:t>16.11.2021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7B41-DF36-4302-9805-5693753C5B4C}" type="slidenum">
              <a:rPr lang="mk-MK" smtClean="0"/>
              <a:t>‹#›</a:t>
            </a:fld>
            <a:endParaRPr lang="mk-M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A9B9-47D0-453B-B374-E8B39748636C}" type="datetimeFigureOut">
              <a:rPr lang="mk-MK" smtClean="0"/>
              <a:t>16.11.2021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7B41-DF36-4302-9805-5693753C5B4C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A9B9-47D0-453B-B374-E8B39748636C}" type="datetimeFigureOut">
              <a:rPr lang="mk-MK" smtClean="0"/>
              <a:t>16.11.2021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7B41-DF36-4302-9805-5693753C5B4C}" type="slidenum">
              <a:rPr lang="mk-MK" smtClean="0"/>
              <a:t>‹#›</a:t>
            </a:fld>
            <a:endParaRPr lang="mk-M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A9B9-47D0-453B-B374-E8B39748636C}" type="datetimeFigureOut">
              <a:rPr lang="mk-MK" smtClean="0"/>
              <a:t>16.11.2021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7B41-DF36-4302-9805-5693753C5B4C}" type="slidenum">
              <a:rPr lang="mk-MK" smtClean="0"/>
              <a:t>‹#›</a:t>
            </a:fld>
            <a:endParaRPr lang="mk-MK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A9B9-47D0-453B-B374-E8B39748636C}" type="datetimeFigureOut">
              <a:rPr lang="mk-MK" smtClean="0"/>
              <a:t>16.11.2021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7B41-DF36-4302-9805-5693753C5B4C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A9B9-47D0-453B-B374-E8B39748636C}" type="datetimeFigureOut">
              <a:rPr lang="mk-MK" smtClean="0"/>
              <a:t>16.11.2021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7B41-DF36-4302-9805-5693753C5B4C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A9B9-47D0-453B-B374-E8B39748636C}" type="datetimeFigureOut">
              <a:rPr lang="mk-MK" smtClean="0"/>
              <a:t>16.11.2021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7B41-DF36-4302-9805-5693753C5B4C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A9B9-47D0-453B-B374-E8B39748636C}" type="datetimeFigureOut">
              <a:rPr lang="mk-MK" smtClean="0"/>
              <a:t>16.11.2021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7B41-DF36-4302-9805-5693753C5B4C}" type="slidenum">
              <a:rPr lang="mk-MK" smtClean="0"/>
              <a:t>‹#›</a:t>
            </a:fld>
            <a:endParaRPr lang="mk-M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3E6A9B9-47D0-453B-B374-E8B39748636C}" type="datetimeFigureOut">
              <a:rPr lang="mk-MK" smtClean="0"/>
              <a:t>16.11.2021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02E7B41-DF36-4302-9805-5693753C5B4C}" type="slidenum">
              <a:rPr lang="mk-MK" smtClean="0"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.mk/" TargetMode="External"/><Relationship Id="rId2" Type="http://schemas.openxmlformats.org/officeDocument/2006/relationships/hyperlink" Target="mailto:daniela.tomovska@ap.m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56176" y="5589240"/>
            <a:ext cx="3888432" cy="1123336"/>
          </a:xfrm>
        </p:spPr>
        <p:txBody>
          <a:bodyPr/>
          <a:lstStyle/>
          <a:p>
            <a:r>
              <a:rPr lang="mk-MK" sz="1200" dirty="0">
                <a:solidFill>
                  <a:srgbClr val="002060"/>
                </a:solidFill>
                <a:latin typeface="StobiSerif Regular" pitchFamily="50" charset="0"/>
              </a:rPr>
              <a:t>Скопје, јуни, 20</a:t>
            </a:r>
            <a:r>
              <a:rPr lang="en-US" sz="1200" dirty="0">
                <a:solidFill>
                  <a:srgbClr val="002060"/>
                </a:solidFill>
                <a:latin typeface="StobiSerif Regular" pitchFamily="50" charset="0"/>
              </a:rPr>
              <a:t>2</a:t>
            </a:r>
            <a:r>
              <a:rPr lang="mk-MK" sz="1200" dirty="0">
                <a:solidFill>
                  <a:srgbClr val="002060"/>
                </a:solidFill>
                <a:latin typeface="StobiSerif Regular" pitchFamily="50" charset="0"/>
              </a:rPr>
              <a:t>1 година</a:t>
            </a:r>
          </a:p>
          <a:p>
            <a:r>
              <a:rPr lang="mk-MK" sz="1200" dirty="0">
                <a:solidFill>
                  <a:srgbClr val="002060"/>
                </a:solidFill>
                <a:latin typeface="StobiSerif Regular" pitchFamily="50" charset="0"/>
              </a:rPr>
              <a:t>Агенција за пошти</a:t>
            </a:r>
          </a:p>
          <a:p>
            <a:endParaRPr lang="mk-M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556792"/>
            <a:ext cx="8640960" cy="2664296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mk-MK" sz="1200" dirty="0">
                <a:solidFill>
                  <a:srgbClr val="002060"/>
                </a:solidFill>
                <a:effectLst/>
                <a:latin typeface="StobiSerif Regular" pitchFamily="50" charset="0"/>
              </a:rPr>
              <a:t>СТА</a:t>
            </a:r>
            <a:r>
              <a:rPr lang="en-US" sz="1200" dirty="0">
                <a:solidFill>
                  <a:srgbClr val="002060"/>
                </a:solidFill>
                <a:effectLst/>
                <a:latin typeface="StobiSerif Regular" pitchFamily="50" charset="0"/>
              </a:rPr>
              <a:t>T</a:t>
            </a:r>
            <a:r>
              <a:rPr lang="mk-MK" sz="1200" dirty="0">
                <a:solidFill>
                  <a:srgbClr val="002060"/>
                </a:solidFill>
                <a:effectLst/>
                <a:latin typeface="StobiSerif Regular" pitchFamily="50" charset="0"/>
              </a:rPr>
              <a:t>ИСТИЧКИ ИЗВЕШТАЈ </a:t>
            </a:r>
            <a:br>
              <a:rPr lang="mk-MK" sz="1200" dirty="0">
                <a:solidFill>
                  <a:srgbClr val="002060"/>
                </a:solidFill>
                <a:effectLst/>
                <a:latin typeface="StobiSerif Regular" pitchFamily="50" charset="0"/>
              </a:rPr>
            </a:br>
            <a:r>
              <a:rPr lang="mk-MK" sz="1200" dirty="0">
                <a:solidFill>
                  <a:srgbClr val="002060"/>
                </a:solidFill>
                <a:effectLst/>
                <a:latin typeface="StobiSerif Regular" pitchFamily="50" charset="0"/>
              </a:rPr>
              <a:t>ЗА ПОШТЕНСКИТЕ АКТИВНОСТИ ВО РЕПУБЛИКА СЕВЕРНА МАКЕДОНИЈА ВО 2020 ГОДИНА</a:t>
            </a:r>
          </a:p>
        </p:txBody>
      </p:sp>
      <p:pic>
        <p:nvPicPr>
          <p:cNvPr id="4" name="Picture 3" descr="Description: C:\Users\А5\Desktop\Untitled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1656184" cy="115212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Data analysis and statistical inference : A quick guide | by Janpreet Singh  | The Bit Theori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348880"/>
            <a:ext cx="4572000" cy="25572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8418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907755301"/>
              </p:ext>
            </p:extLst>
          </p:nvPr>
        </p:nvGraphicFramePr>
        <p:xfrm>
          <a:off x="467544" y="692696"/>
          <a:ext cx="295232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395536" y="5301208"/>
            <a:ext cx="3491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k-MK" sz="1200" dirty="0">
                <a:solidFill>
                  <a:srgbClr val="0070C0"/>
                </a:solidFill>
                <a:latin typeface="StobiSerif Regular" pitchFamily="50" charset="0"/>
              </a:rPr>
              <a:t>Заклучно со 2020 година на пазарот на поштенските услуги работеле вкупно 47  даватели на поштенски услуги. На шест од нив им е укината лиценцата за обезбедување на поштенски услуги. 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390588515"/>
              </p:ext>
            </p:extLst>
          </p:nvPr>
        </p:nvGraphicFramePr>
        <p:xfrm>
          <a:off x="4031940" y="1412776"/>
          <a:ext cx="489654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Rectangle 5"/>
          <p:cNvSpPr/>
          <p:nvPr/>
        </p:nvSpPr>
        <p:spPr>
          <a:xfrm>
            <a:off x="4427984" y="548680"/>
            <a:ext cx="410445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k-MK" sz="1400" b="1" dirty="0" smtClean="0">
                <a:solidFill>
                  <a:srgbClr val="C00000"/>
                </a:solidFill>
                <a:latin typeface="StobiSerif Regular" pitchFamily="50" charset="0"/>
              </a:rPr>
              <a:t>Број на вработени во поштенскиот сектор </a:t>
            </a:r>
            <a:endParaRPr lang="mk-MK" sz="1400" b="1" dirty="0">
              <a:solidFill>
                <a:srgbClr val="C00000"/>
              </a:solidFill>
              <a:latin typeface="StobiSerif Regular" pitchFamily="50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08104" y="4869160"/>
            <a:ext cx="283628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Font typeface="Wingdings" pitchFamily="2" charset="2"/>
              <a:buChar char="Ø"/>
            </a:pPr>
            <a:r>
              <a:rPr lang="mk-MK" sz="1200" b="1" i="1" dirty="0">
                <a:solidFill>
                  <a:srgbClr val="1161A3"/>
                </a:solidFill>
                <a:latin typeface="StobiSerif Regular" pitchFamily="50" charset="0"/>
              </a:rPr>
              <a:t>Бројот на вработените во поштенскиот сектор изнесува </a:t>
            </a:r>
            <a:r>
              <a:rPr lang="mk-MK" sz="1200" b="1" dirty="0">
                <a:solidFill>
                  <a:srgbClr val="1161A3"/>
                </a:solidFill>
                <a:latin typeface="StobiSerif Regular" pitchFamily="50" charset="0"/>
              </a:rPr>
              <a:t>вкупно  </a:t>
            </a:r>
            <a:r>
              <a:rPr lang="mk-MK" sz="1200" b="1" dirty="0" smtClean="0">
                <a:solidFill>
                  <a:srgbClr val="1161A3"/>
                </a:solidFill>
                <a:latin typeface="StobiSerif Regular" pitchFamily="50" charset="0"/>
              </a:rPr>
              <a:t>0,39</a:t>
            </a:r>
            <a:r>
              <a:rPr lang="mk-MK" sz="1200" b="1" i="1" dirty="0" smtClean="0">
                <a:solidFill>
                  <a:srgbClr val="1161A3"/>
                </a:solidFill>
                <a:latin typeface="StobiSerif Regular" pitchFamily="50" charset="0"/>
              </a:rPr>
              <a:t>  </a:t>
            </a:r>
            <a:r>
              <a:rPr lang="mk-MK" sz="1200" b="1" i="1" dirty="0">
                <a:solidFill>
                  <a:srgbClr val="1161A3"/>
                </a:solidFill>
                <a:latin typeface="StobiSerif Regular" pitchFamily="50" charset="0"/>
              </a:rPr>
              <a:t>% од вкупниот број на вработени лица во Република Северна Македонија во </a:t>
            </a:r>
            <a:r>
              <a:rPr lang="mk-MK" sz="1200" b="1" i="1" dirty="0" smtClean="0">
                <a:solidFill>
                  <a:srgbClr val="1161A3"/>
                </a:solidFill>
                <a:latin typeface="StobiSerif Regular" pitchFamily="50" charset="0"/>
              </a:rPr>
              <a:t>2020 </a:t>
            </a:r>
            <a:r>
              <a:rPr lang="mk-MK" sz="1200" b="1" i="1" dirty="0">
                <a:solidFill>
                  <a:srgbClr val="1161A3"/>
                </a:solidFill>
                <a:latin typeface="StobiSerif Regular" pitchFamily="50" charset="0"/>
              </a:rPr>
              <a:t>година</a:t>
            </a:r>
            <a:r>
              <a:rPr lang="mk-MK" b="1" i="1" dirty="0">
                <a:solidFill>
                  <a:srgbClr val="1161A3"/>
                </a:solidFill>
                <a:latin typeface="StobiSerif Regular" pitchFamily="50" charset="0"/>
              </a:rPr>
              <a:t>. </a:t>
            </a:r>
            <a:endParaRPr lang="mk-MK" b="1" dirty="0">
              <a:solidFill>
                <a:srgbClr val="1161A3"/>
              </a:solidFill>
              <a:latin typeface="StobiSerif Regular" pitchFamily="50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90871" y="3933056"/>
            <a:ext cx="36004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k-MK" sz="1100" b="1" dirty="0">
                <a:solidFill>
                  <a:srgbClr val="C00000"/>
                </a:solidFill>
                <a:latin typeface="StobiSerif Regular" pitchFamily="50" charset="0"/>
              </a:rPr>
              <a:t>Бројот на вработени </a:t>
            </a:r>
            <a:r>
              <a:rPr lang="mk-MK" sz="1100" b="1" dirty="0" smtClean="0">
                <a:solidFill>
                  <a:srgbClr val="C00000"/>
                </a:solidFill>
                <a:latin typeface="StobiSerif Regular" pitchFamily="50" charset="0"/>
              </a:rPr>
              <a:t>(3458) во </a:t>
            </a:r>
            <a:r>
              <a:rPr lang="mk-MK" sz="1100" b="1" dirty="0">
                <a:solidFill>
                  <a:srgbClr val="C00000"/>
                </a:solidFill>
                <a:latin typeface="StobiSerif Regular" pitchFamily="50" charset="0"/>
              </a:rPr>
              <a:t>поштенскиот сектор во 2020 година </a:t>
            </a:r>
            <a:r>
              <a:rPr lang="mk-MK" sz="1100" b="1" dirty="0" smtClean="0">
                <a:solidFill>
                  <a:srgbClr val="C00000"/>
                </a:solidFill>
                <a:latin typeface="StobiSerif Regular" pitchFamily="50" charset="0"/>
              </a:rPr>
              <a:t>е зголемен </a:t>
            </a:r>
            <a:r>
              <a:rPr lang="mk-MK" sz="1100" b="1" dirty="0">
                <a:solidFill>
                  <a:srgbClr val="C00000"/>
                </a:solidFill>
                <a:latin typeface="StobiSerif Regular" pitchFamily="50" charset="0"/>
              </a:rPr>
              <a:t>за 17,7% во однос на 2019 година.</a:t>
            </a:r>
          </a:p>
        </p:txBody>
      </p:sp>
    </p:spTree>
    <p:extLst>
      <p:ext uri="{BB962C8B-B14F-4D97-AF65-F5344CB8AC3E}">
        <p14:creationId xmlns:p14="http://schemas.microsoft.com/office/powerpoint/2010/main" val="373576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558928348"/>
              </p:ext>
            </p:extLst>
          </p:nvPr>
        </p:nvGraphicFramePr>
        <p:xfrm>
          <a:off x="370992" y="908720"/>
          <a:ext cx="540060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370992" y="3789040"/>
            <a:ext cx="2112776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mk-MK" sz="1100" b="1" dirty="0">
                <a:solidFill>
                  <a:srgbClr val="1161A3"/>
                </a:solidFill>
                <a:latin typeface="StobiSerif Regular" pitchFamily="50" charset="0"/>
              </a:rPr>
              <a:t>Обемот на поштенскиот пазар во Република Северна Македонија во 2020 година изнесувал </a:t>
            </a:r>
            <a:r>
              <a:rPr lang="en-US" sz="1100" b="1" dirty="0">
                <a:solidFill>
                  <a:srgbClr val="1161A3"/>
                </a:solidFill>
                <a:latin typeface="StobiSerif Regular" pitchFamily="50" charset="0"/>
              </a:rPr>
              <a:t>41,685,025  </a:t>
            </a:r>
            <a:r>
              <a:rPr lang="mk-MK" sz="1100" b="1" dirty="0" smtClean="0">
                <a:solidFill>
                  <a:srgbClr val="1161A3"/>
                </a:solidFill>
                <a:latin typeface="StobiSerif Regular" pitchFamily="50" charset="0"/>
              </a:rPr>
              <a:t> </a:t>
            </a:r>
            <a:r>
              <a:rPr lang="mk-MK" sz="1100" b="1" dirty="0">
                <a:solidFill>
                  <a:srgbClr val="1161A3"/>
                </a:solidFill>
                <a:latin typeface="StobiSerif Regular" pitchFamily="50" charset="0"/>
              </a:rPr>
              <a:t>милиони поштенски пратки податок кој сметајќи на ниво на вкупниот пазар изнесува </a:t>
            </a:r>
            <a:r>
              <a:rPr lang="mk-MK" sz="1100" b="1" dirty="0" smtClean="0">
                <a:solidFill>
                  <a:srgbClr val="1161A3"/>
                </a:solidFill>
                <a:latin typeface="StobiSerif Regular" pitchFamily="50" charset="0"/>
              </a:rPr>
              <a:t>намал</a:t>
            </a:r>
            <a:r>
              <a:rPr lang="mk-MK" sz="1100" b="1" dirty="0" smtClean="0">
                <a:solidFill>
                  <a:srgbClr val="1161A3"/>
                </a:solidFill>
                <a:latin typeface="StobiSerif Regular" pitchFamily="50" charset="0"/>
              </a:rPr>
              <a:t>ување </a:t>
            </a:r>
            <a:r>
              <a:rPr lang="mk-MK" sz="1100" b="1" dirty="0" smtClean="0">
                <a:solidFill>
                  <a:srgbClr val="1161A3"/>
                </a:solidFill>
                <a:latin typeface="StobiSerif Regular" pitchFamily="50" charset="0"/>
              </a:rPr>
              <a:t>од </a:t>
            </a:r>
            <a:r>
              <a:rPr lang="mk-MK" sz="1100" b="1" dirty="0" smtClean="0">
                <a:solidFill>
                  <a:srgbClr val="1161A3"/>
                </a:solidFill>
                <a:latin typeface="StobiSerif Regular" pitchFamily="50" charset="0"/>
              </a:rPr>
              <a:t>1,98 </a:t>
            </a:r>
            <a:r>
              <a:rPr lang="mk-MK" sz="1100" b="1" dirty="0" smtClean="0">
                <a:solidFill>
                  <a:srgbClr val="1161A3"/>
                </a:solidFill>
                <a:latin typeface="StobiSerif Regular" pitchFamily="50" charset="0"/>
              </a:rPr>
              <a:t>% </a:t>
            </a:r>
            <a:r>
              <a:rPr lang="mk-MK" sz="1100" b="1" dirty="0">
                <a:solidFill>
                  <a:srgbClr val="1161A3"/>
                </a:solidFill>
                <a:latin typeface="StobiSerif Regular" pitchFamily="50" charset="0"/>
              </a:rPr>
              <a:t>во споредба со 2019 година.</a:t>
            </a:r>
          </a:p>
        </p:txBody>
      </p:sp>
      <p:sp>
        <p:nvSpPr>
          <p:cNvPr id="3" name="Rectangle 2"/>
          <p:cNvSpPr/>
          <p:nvPr/>
        </p:nvSpPr>
        <p:spPr>
          <a:xfrm>
            <a:off x="683568" y="332656"/>
            <a:ext cx="3600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mk-MK" sz="1400" b="1" dirty="0">
                <a:solidFill>
                  <a:srgbClr val="C00000"/>
                </a:solidFill>
                <a:latin typeface="StobiSerif Regular" pitchFamily="50" charset="0"/>
              </a:rPr>
              <a:t>Вкупен обем на поштенскиот пазар 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4113907816"/>
              </p:ext>
            </p:extLst>
          </p:nvPr>
        </p:nvGraphicFramePr>
        <p:xfrm>
          <a:off x="3347864" y="3933056"/>
          <a:ext cx="2664296" cy="2776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3685454196"/>
              </p:ext>
            </p:extLst>
          </p:nvPr>
        </p:nvGraphicFramePr>
        <p:xfrm>
          <a:off x="6300192" y="3933056"/>
          <a:ext cx="252028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823248"/>
              </p:ext>
            </p:extLst>
          </p:nvPr>
        </p:nvGraphicFramePr>
        <p:xfrm>
          <a:off x="6012160" y="836712"/>
          <a:ext cx="2757600" cy="2747088"/>
        </p:xfrm>
        <a:graphic>
          <a:graphicData uri="http://schemas.openxmlformats.org/drawingml/2006/table">
            <a:tbl>
              <a:tblPr firstRow="1" firstCol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092774"/>
                <a:gridCol w="788504"/>
                <a:gridCol w="876322"/>
              </a:tblGrid>
              <a:tr h="445273">
                <a:tc>
                  <a:txBody>
                    <a:bodyPr/>
                    <a:lstStyle/>
                    <a:p>
                      <a:endParaRPr lang="mk-MK" dirty="0"/>
                    </a:p>
                  </a:txBody>
                  <a:tcPr marL="66791" marR="6679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mk-MK" sz="900" dirty="0">
                          <a:solidFill>
                            <a:schemeClr val="tx1"/>
                          </a:solidFill>
                          <a:effectLst/>
                          <a:latin typeface="StobiSerif Regular" pitchFamily="50" charset="0"/>
                        </a:rPr>
                        <a:t>2019 година</a:t>
                      </a:r>
                      <a:endParaRPr lang="mk-MK" sz="900" dirty="0">
                        <a:solidFill>
                          <a:schemeClr val="tx1"/>
                        </a:solidFill>
                        <a:effectLst/>
                        <a:latin typeface="StobiSerif Regular" pitchFamily="50" charset="0"/>
                        <a:ea typeface="Calibri"/>
                        <a:cs typeface="Times New Roman"/>
                      </a:endParaRPr>
                    </a:p>
                  </a:txBody>
                  <a:tcPr marL="66791" marR="6679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900" dirty="0">
                          <a:effectLst/>
                          <a:latin typeface="StobiSerif Regular" pitchFamily="50" charset="0"/>
                        </a:rPr>
                        <a:t> </a:t>
                      </a:r>
                      <a:r>
                        <a:rPr lang="mk-MK" sz="900" dirty="0" smtClean="0">
                          <a:solidFill>
                            <a:schemeClr val="tx1"/>
                          </a:solidFill>
                          <a:effectLst/>
                          <a:latin typeface="StobiSerif Regular" pitchFamily="50" charset="0"/>
                        </a:rPr>
                        <a:t>2020     </a:t>
                      </a:r>
                      <a:r>
                        <a:rPr lang="mk-MK" sz="900" dirty="0">
                          <a:solidFill>
                            <a:schemeClr val="tx1"/>
                          </a:solidFill>
                          <a:effectLst/>
                          <a:latin typeface="StobiSerif Regular" pitchFamily="50" charset="0"/>
                        </a:rPr>
                        <a:t>година</a:t>
                      </a:r>
                      <a:endParaRPr lang="mk-MK" sz="900" dirty="0">
                        <a:solidFill>
                          <a:schemeClr val="tx1"/>
                        </a:solidFill>
                        <a:effectLst/>
                        <a:latin typeface="StobiSerif Regular" pitchFamily="50" charset="0"/>
                        <a:ea typeface="Calibri"/>
                        <a:cs typeface="Times New Roman"/>
                      </a:endParaRPr>
                    </a:p>
                  </a:txBody>
                  <a:tcPr marL="66791" marR="66791" marT="0" marB="0">
                    <a:solidFill>
                      <a:schemeClr val="bg2"/>
                    </a:solidFill>
                  </a:tcPr>
                </a:tc>
              </a:tr>
              <a:tr h="743359">
                <a:tc>
                  <a:txBody>
                    <a:bodyPr/>
                    <a:lstStyle/>
                    <a:p>
                      <a:pPr marR="1504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mk-MK" sz="900" dirty="0">
                          <a:solidFill>
                            <a:schemeClr val="tx1"/>
                          </a:solidFill>
                          <a:effectLst/>
                          <a:latin typeface="StobiSerif Regular" pitchFamily="50" charset="0"/>
                        </a:rPr>
                        <a:t>Пошта на Северна Македонија</a:t>
                      </a:r>
                      <a:endParaRPr lang="mk-MK" sz="900" dirty="0">
                        <a:solidFill>
                          <a:schemeClr val="tx1"/>
                        </a:solidFill>
                        <a:effectLst/>
                        <a:latin typeface="StobiSerif Regular" pitchFamily="50" charset="0"/>
                        <a:ea typeface="Calibri"/>
                        <a:cs typeface="Times New Roman"/>
                      </a:endParaRPr>
                    </a:p>
                  </a:txBody>
                  <a:tcPr marL="66791" marR="6679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mk-MK" sz="900" dirty="0" smtClean="0">
                          <a:solidFill>
                            <a:schemeClr val="tx1"/>
                          </a:solidFill>
                          <a:effectLst/>
                          <a:latin typeface="StobiSerif Regular" pitchFamily="50" charset="0"/>
                        </a:rPr>
                        <a:t>35,945,788</a:t>
                      </a:r>
                      <a:endParaRPr lang="mk-MK" sz="900" dirty="0">
                        <a:solidFill>
                          <a:schemeClr val="tx1"/>
                        </a:solidFill>
                        <a:effectLst/>
                        <a:latin typeface="StobiSerif Regular" pitchFamily="50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mk-MK" sz="900" dirty="0">
                          <a:solidFill>
                            <a:schemeClr val="tx1"/>
                          </a:solidFill>
                          <a:effectLst/>
                          <a:latin typeface="StobiSerif Regular" pitchFamily="50" charset="0"/>
                        </a:rPr>
                        <a:t> </a:t>
                      </a:r>
                      <a:endParaRPr lang="mk-MK" sz="900" dirty="0">
                        <a:solidFill>
                          <a:schemeClr val="tx1"/>
                        </a:solidFill>
                        <a:effectLst/>
                        <a:latin typeface="StobiSerif Regular" pitchFamily="50" charset="0"/>
                        <a:ea typeface="Calibri"/>
                        <a:cs typeface="Times New Roman"/>
                      </a:endParaRPr>
                    </a:p>
                  </a:txBody>
                  <a:tcPr marL="66791" marR="6679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900" dirty="0" smtClean="0">
                          <a:effectLst/>
                          <a:latin typeface="StobiSerif Regular" pitchFamily="50" charset="0"/>
                        </a:rPr>
                        <a:t>34,462,011</a:t>
                      </a:r>
                      <a:endParaRPr lang="mk-MK" sz="900" dirty="0">
                        <a:effectLst/>
                        <a:latin typeface="StobiSerif Regular" pitchFamily="50" charset="0"/>
                        <a:ea typeface="Calibri"/>
                        <a:cs typeface="Times New Roman"/>
                      </a:endParaRPr>
                    </a:p>
                  </a:txBody>
                  <a:tcPr marL="66791" marR="66791" marT="0" marB="0">
                    <a:solidFill>
                      <a:schemeClr val="bg2"/>
                    </a:solidFill>
                  </a:tcPr>
                </a:tc>
              </a:tr>
              <a:tr h="1113183">
                <a:tc>
                  <a:txBody>
                    <a:bodyPr/>
                    <a:lstStyle/>
                    <a:p>
                      <a:pPr marR="1504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mk-MK" sz="900" dirty="0">
                          <a:solidFill>
                            <a:schemeClr val="tx1"/>
                          </a:solidFill>
                          <a:effectLst/>
                          <a:latin typeface="StobiSerif Regular" pitchFamily="50" charset="0"/>
                        </a:rPr>
                        <a:t>Даватели на поштенски услуги на слободниот пазар</a:t>
                      </a:r>
                      <a:endParaRPr lang="mk-MK" sz="900" dirty="0">
                        <a:solidFill>
                          <a:schemeClr val="tx1"/>
                        </a:solidFill>
                        <a:effectLst/>
                        <a:latin typeface="StobiSerif Regular" pitchFamily="50" charset="0"/>
                        <a:ea typeface="Calibri"/>
                        <a:cs typeface="Times New Roman"/>
                      </a:endParaRPr>
                    </a:p>
                  </a:txBody>
                  <a:tcPr marL="66791" marR="6679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R="1504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mk-MK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mk-M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91" marR="6679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StobiSerif Regular" pitchFamily="50" charset="0"/>
                        </a:rPr>
                        <a:t>5,809,170</a:t>
                      </a:r>
                      <a:endParaRPr lang="mk-MK" sz="900" dirty="0">
                        <a:effectLst/>
                        <a:latin typeface="StobiSerif Regular" pitchFamily="50" charset="0"/>
                        <a:ea typeface="Calibri"/>
                        <a:cs typeface="Times New Roman"/>
                      </a:endParaRPr>
                    </a:p>
                  </a:txBody>
                  <a:tcPr marL="66791" marR="66791" marT="0" marB="0">
                    <a:solidFill>
                      <a:schemeClr val="bg2"/>
                    </a:solidFill>
                  </a:tcPr>
                </a:tc>
              </a:tr>
              <a:tr h="445273">
                <a:tc>
                  <a:txBody>
                    <a:bodyPr/>
                    <a:lstStyle/>
                    <a:p>
                      <a:pPr marR="1504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mk-MK" sz="900" dirty="0">
                          <a:solidFill>
                            <a:schemeClr val="tx1"/>
                          </a:solidFill>
                          <a:effectLst/>
                          <a:latin typeface="StobiSerif Regular" pitchFamily="50" charset="0"/>
                        </a:rPr>
                        <a:t>Вкупен обем</a:t>
                      </a:r>
                    </a:p>
                    <a:p>
                      <a:pPr marR="1504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StobiSerif Regular" pitchFamily="50" charset="0"/>
                        </a:rPr>
                        <a:t> </a:t>
                      </a:r>
                      <a:endParaRPr lang="mk-MK" sz="900" dirty="0">
                        <a:solidFill>
                          <a:schemeClr val="tx1"/>
                        </a:solidFill>
                        <a:effectLst/>
                        <a:latin typeface="StobiSerif Regular" pitchFamily="50" charset="0"/>
                        <a:ea typeface="Calibri"/>
                        <a:cs typeface="Times New Roman"/>
                      </a:endParaRPr>
                    </a:p>
                  </a:txBody>
                  <a:tcPr marL="66791" marR="6679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StobiSerif Regular" pitchFamily="50" charset="0"/>
                        </a:rPr>
                        <a:t>41</a:t>
                      </a:r>
                      <a:r>
                        <a:rPr lang="mk-MK" sz="900" dirty="0">
                          <a:solidFill>
                            <a:schemeClr val="tx1"/>
                          </a:solidFill>
                          <a:effectLst/>
                          <a:latin typeface="StobiSerif Regular" pitchFamily="50" charset="0"/>
                        </a:rPr>
                        <a:t>,088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StobiSerif Regular" pitchFamily="50" charset="0"/>
                        </a:rPr>
                        <a:t>,</a:t>
                      </a:r>
                      <a:r>
                        <a:rPr lang="mk-MK" sz="900" dirty="0">
                          <a:solidFill>
                            <a:schemeClr val="tx1"/>
                          </a:solidFill>
                          <a:effectLst/>
                          <a:latin typeface="StobiSerif Regular" pitchFamily="50" charset="0"/>
                        </a:rPr>
                        <a:t>231</a:t>
                      </a:r>
                      <a:endParaRPr lang="mk-MK" sz="900" dirty="0">
                        <a:solidFill>
                          <a:schemeClr val="tx1"/>
                        </a:solidFill>
                        <a:effectLst/>
                        <a:latin typeface="StobiSerif Regular" pitchFamily="50" charset="0"/>
                        <a:ea typeface="Calibri"/>
                        <a:cs typeface="Times New Roman"/>
                      </a:endParaRPr>
                    </a:p>
                  </a:txBody>
                  <a:tcPr marL="66791" marR="6679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900" dirty="0" smtClean="0">
                          <a:effectLst/>
                          <a:latin typeface="StobiSerif Regular" pitchFamily="50" charset="0"/>
                        </a:rPr>
                        <a:t>40,271,181</a:t>
                      </a:r>
                      <a:endParaRPr lang="mk-MK" sz="900" dirty="0">
                        <a:effectLst/>
                        <a:latin typeface="StobiSerif Regular" pitchFamily="50" charset="0"/>
                        <a:ea typeface="Calibri"/>
                        <a:cs typeface="Times New Roman"/>
                      </a:endParaRPr>
                    </a:p>
                  </a:txBody>
                  <a:tcPr marL="66791" marR="66791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004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9692" y="412818"/>
            <a:ext cx="64087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k-MK" sz="1400" b="1" dirty="0">
                <a:solidFill>
                  <a:srgbClr val="C00000"/>
                </a:solidFill>
                <a:latin typeface="StobiSerif Regular" pitchFamily="50" charset="0"/>
              </a:rPr>
              <a:t>Вкупен обем -Пошта на Северна Македонија 201</a:t>
            </a:r>
            <a:r>
              <a:rPr lang="en-US" sz="1400" b="1" dirty="0">
                <a:solidFill>
                  <a:srgbClr val="C00000"/>
                </a:solidFill>
                <a:latin typeface="StobiSerif Regular" pitchFamily="50" charset="0"/>
              </a:rPr>
              <a:t>4</a:t>
            </a:r>
            <a:r>
              <a:rPr lang="mk-MK" sz="1400" b="1" dirty="0" smtClean="0">
                <a:solidFill>
                  <a:srgbClr val="C00000"/>
                </a:solidFill>
                <a:latin typeface="StobiSerif Regular" pitchFamily="50" charset="0"/>
              </a:rPr>
              <a:t>/2020 </a:t>
            </a:r>
            <a:r>
              <a:rPr lang="mk-MK" sz="1400" b="1" dirty="0">
                <a:solidFill>
                  <a:srgbClr val="C00000"/>
                </a:solidFill>
                <a:latin typeface="StobiSerif Regular" pitchFamily="50" charset="0"/>
              </a:rPr>
              <a:t>година</a:t>
            </a:r>
            <a:endParaRPr lang="mk-MK" sz="1400" dirty="0">
              <a:solidFill>
                <a:srgbClr val="C00000"/>
              </a:solidFill>
              <a:latin typeface="StobiSerif Regular" pitchFamily="50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04048" y="980728"/>
            <a:ext cx="403244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mk-MK" sz="1400" dirty="0">
                <a:solidFill>
                  <a:srgbClr val="002060"/>
                </a:solidFill>
                <a:latin typeface="StobiSerif Regular" pitchFamily="50" charset="0"/>
              </a:rPr>
              <a:t>Во текот на </a:t>
            </a:r>
            <a:r>
              <a:rPr lang="mk-MK" sz="1400" dirty="0" smtClean="0">
                <a:solidFill>
                  <a:srgbClr val="002060"/>
                </a:solidFill>
                <a:latin typeface="StobiSerif Regular" pitchFamily="50" charset="0"/>
              </a:rPr>
              <a:t>2020 </a:t>
            </a:r>
            <a:r>
              <a:rPr lang="mk-MK" sz="1400" dirty="0">
                <a:solidFill>
                  <a:srgbClr val="002060"/>
                </a:solidFill>
                <a:latin typeface="StobiSerif Regular" pitchFamily="50" charset="0"/>
              </a:rPr>
              <a:t>година Пошта на Северна Македонија остварила вкупен обем од над </a:t>
            </a:r>
            <a:r>
              <a:rPr lang="mk-MK" sz="1400" dirty="0" smtClean="0">
                <a:solidFill>
                  <a:srgbClr val="002060"/>
                </a:solidFill>
                <a:latin typeface="StobiSerif Regular" pitchFamily="50" charset="0"/>
              </a:rPr>
              <a:t>34 </a:t>
            </a:r>
            <a:r>
              <a:rPr lang="mk-MK" sz="1400" dirty="0">
                <a:solidFill>
                  <a:srgbClr val="002060"/>
                </a:solidFill>
                <a:latin typeface="StobiSerif Regular" pitchFamily="50" charset="0"/>
              </a:rPr>
              <a:t>милиони поштенски пратки, при што може </a:t>
            </a:r>
            <a:r>
              <a:rPr lang="mk-MK" sz="1400" dirty="0" smtClean="0">
                <a:solidFill>
                  <a:srgbClr val="002060"/>
                </a:solidFill>
                <a:latin typeface="StobiSerif Regular" pitchFamily="50" charset="0"/>
              </a:rPr>
              <a:t>бележи пад од 4,12 % </a:t>
            </a:r>
            <a:r>
              <a:rPr lang="mk-MK" sz="1400" dirty="0">
                <a:solidFill>
                  <a:srgbClr val="002060"/>
                </a:solidFill>
                <a:latin typeface="StobiSerif Regular" pitchFamily="50" charset="0"/>
              </a:rPr>
              <a:t>во однос на </a:t>
            </a:r>
            <a:r>
              <a:rPr lang="mk-MK" sz="1400" dirty="0" smtClean="0">
                <a:solidFill>
                  <a:srgbClr val="002060"/>
                </a:solidFill>
                <a:latin typeface="StobiSerif Regular" pitchFamily="50" charset="0"/>
              </a:rPr>
              <a:t>2019 </a:t>
            </a:r>
            <a:r>
              <a:rPr lang="mk-MK" sz="1400" dirty="0">
                <a:solidFill>
                  <a:srgbClr val="002060"/>
                </a:solidFill>
                <a:latin typeface="StobiSerif Regular" pitchFamily="50" charset="0"/>
              </a:rPr>
              <a:t>година</a:t>
            </a:r>
            <a:r>
              <a:rPr lang="en-US" sz="1400" dirty="0">
                <a:solidFill>
                  <a:srgbClr val="002060"/>
                </a:solidFill>
                <a:latin typeface="StobiSerif Regular" pitchFamily="50" charset="0"/>
              </a:rPr>
              <a:t>. </a:t>
            </a:r>
            <a:endParaRPr lang="mk-MK" sz="1400" dirty="0">
              <a:solidFill>
                <a:srgbClr val="002060"/>
              </a:solidFill>
              <a:latin typeface="StobiSerif Regular" pitchFamily="50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736082361"/>
              </p:ext>
            </p:extLst>
          </p:nvPr>
        </p:nvGraphicFramePr>
        <p:xfrm>
          <a:off x="654692" y="1052736"/>
          <a:ext cx="4349356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611678768"/>
              </p:ext>
            </p:extLst>
          </p:nvPr>
        </p:nvGraphicFramePr>
        <p:xfrm>
          <a:off x="323528" y="3140968"/>
          <a:ext cx="4968552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1907704" y="2636912"/>
            <a:ext cx="583264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k-MK" sz="1100" b="1" dirty="0">
                <a:solidFill>
                  <a:srgbClr val="C00000"/>
                </a:solidFill>
                <a:latin typeface="StobiSerif Regular" pitchFamily="50" charset="0"/>
              </a:rPr>
              <a:t>Поштенски пратки во рамките на универзалната услуга кај Пошта на Северна Македонија </a:t>
            </a:r>
            <a:r>
              <a:rPr lang="mk-MK" sz="1100" b="1" dirty="0" smtClean="0">
                <a:solidFill>
                  <a:srgbClr val="C00000"/>
                </a:solidFill>
                <a:latin typeface="StobiSerif Regular" pitchFamily="50" charset="0"/>
              </a:rPr>
              <a:t>2020 </a:t>
            </a:r>
            <a:r>
              <a:rPr lang="mk-MK" sz="1100" b="1" dirty="0">
                <a:solidFill>
                  <a:srgbClr val="C00000"/>
                </a:solidFill>
                <a:latin typeface="StobiSerif Regular" pitchFamily="50" charset="0"/>
              </a:rPr>
              <a:t>година</a:t>
            </a:r>
            <a:endParaRPr lang="mk-MK" sz="1100" dirty="0">
              <a:solidFill>
                <a:srgbClr val="C00000"/>
              </a:solidFill>
              <a:latin typeface="StobiSerif Regular" pitchFamily="50" charset="0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541395342"/>
              </p:ext>
            </p:extLst>
          </p:nvPr>
        </p:nvGraphicFramePr>
        <p:xfrm>
          <a:off x="5901888" y="2874984"/>
          <a:ext cx="3134608" cy="3760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Rectangle 1"/>
          <p:cNvSpPr/>
          <p:nvPr/>
        </p:nvSpPr>
        <p:spPr>
          <a:xfrm>
            <a:off x="2267744" y="5988396"/>
            <a:ext cx="457200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ctr">
              <a:buFont typeface="Wingdings" pitchFamily="2" charset="2"/>
              <a:buChar char="Ø"/>
            </a:pPr>
            <a:r>
              <a:rPr lang="mk-MK" sz="1100" dirty="0">
                <a:solidFill>
                  <a:srgbClr val="002060"/>
                </a:solidFill>
                <a:latin typeface="StobiSerif Regular" pitchFamily="50" charset="0"/>
              </a:rPr>
              <a:t>Во 2020 година се забележува намалување на обемот на пакетите кај Пошта на Северна Македонија во однос на 2019 година и тоа за </a:t>
            </a:r>
            <a:r>
              <a:rPr lang="mk-MK" sz="1100" dirty="0" smtClean="0">
                <a:solidFill>
                  <a:srgbClr val="002060"/>
                </a:solidFill>
                <a:latin typeface="StobiSerif Regular" pitchFamily="50" charset="0"/>
              </a:rPr>
              <a:t>18,97 %. </a:t>
            </a:r>
            <a:endParaRPr lang="mk-MK" sz="1100" dirty="0">
              <a:solidFill>
                <a:srgbClr val="002060"/>
              </a:solidFill>
              <a:latin typeface="StobiSerif Regular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701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95736" y="239199"/>
            <a:ext cx="54726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k-MK" sz="1600" b="1" dirty="0">
                <a:solidFill>
                  <a:srgbClr val="C00000"/>
                </a:solidFill>
                <a:latin typeface="StobiSerif Regular" pitchFamily="50" charset="0"/>
              </a:rPr>
              <a:t>Поштенски услуги кај </a:t>
            </a:r>
            <a:r>
              <a:rPr lang="mk-MK" sz="1600" b="1" dirty="0" smtClean="0">
                <a:solidFill>
                  <a:srgbClr val="C00000"/>
                </a:solidFill>
                <a:latin typeface="StobiSerif Regular" pitchFamily="50" charset="0"/>
              </a:rPr>
              <a:t>давателите </a:t>
            </a:r>
            <a:r>
              <a:rPr lang="mk-MK" sz="1600" b="1" dirty="0">
                <a:solidFill>
                  <a:srgbClr val="C00000"/>
                </a:solidFill>
                <a:latin typeface="StobiSerif Regular" pitchFamily="50" charset="0"/>
              </a:rPr>
              <a:t>на поштенски услуги на слободниот пазар</a:t>
            </a:r>
            <a:endParaRPr lang="en-US" sz="1600" b="1" dirty="0">
              <a:solidFill>
                <a:srgbClr val="C00000"/>
              </a:solidFill>
              <a:latin typeface="StobiSerif Regular" pitchFamily="50" charset="0"/>
              <a:cs typeface="Segoe UI" panose="020B0502040204020203" pitchFamily="34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507352291"/>
              </p:ext>
            </p:extLst>
          </p:nvPr>
        </p:nvGraphicFramePr>
        <p:xfrm>
          <a:off x="1259632" y="1052736"/>
          <a:ext cx="6768752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683568" y="4293096"/>
            <a:ext cx="3420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mk-MK" sz="1200" dirty="0">
                <a:solidFill>
                  <a:srgbClr val="002060"/>
                </a:solidFill>
                <a:latin typeface="StobiSerif Regular" pitchFamily="50" charset="0"/>
              </a:rPr>
              <a:t>Во 2020 година се бележи голем пад на обемот на пратките за коресподенција кај давателите на слободниот пазар. Намалувањето на пратките за коресподенција кај давателите на поштенски услуги на слободен пазар е речиси 40 % помалку во однос на 2019 година. </a:t>
            </a:r>
          </a:p>
        </p:txBody>
      </p:sp>
      <p:sp>
        <p:nvSpPr>
          <p:cNvPr id="3" name="Rectangle 2"/>
          <p:cNvSpPr/>
          <p:nvPr/>
        </p:nvSpPr>
        <p:spPr>
          <a:xfrm>
            <a:off x="4283968" y="4365104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mk-MK" sz="1400" dirty="0">
                <a:solidFill>
                  <a:srgbClr val="002060"/>
                </a:solidFill>
                <a:latin typeface="StobiSerif Regular" pitchFamily="50" charset="0"/>
              </a:rPr>
              <a:t>Обемот на пакетите кај давателите на поштенските услуги во 2020 бележи </a:t>
            </a:r>
            <a:r>
              <a:rPr lang="mk-MK" sz="1400" dirty="0" smtClean="0">
                <a:solidFill>
                  <a:srgbClr val="002060"/>
                </a:solidFill>
                <a:latin typeface="StobiSerif Regular" pitchFamily="50" charset="0"/>
              </a:rPr>
              <a:t>57 </a:t>
            </a:r>
            <a:r>
              <a:rPr lang="mk-MK" sz="1400" dirty="0">
                <a:solidFill>
                  <a:srgbClr val="002060"/>
                </a:solidFill>
                <a:latin typeface="StobiSerif Regular" pitchFamily="50" charset="0"/>
              </a:rPr>
              <a:t>% зголемување во однос на минатата 2019 </a:t>
            </a:r>
            <a:r>
              <a:rPr lang="mk-MK" sz="1400" dirty="0" smtClean="0">
                <a:solidFill>
                  <a:srgbClr val="002060"/>
                </a:solidFill>
                <a:latin typeface="StobiSerif Regular" pitchFamily="50" charset="0"/>
              </a:rPr>
              <a:t>година, </a:t>
            </a:r>
            <a:r>
              <a:rPr lang="mk-MK" sz="1400" dirty="0" smtClean="0">
                <a:solidFill>
                  <a:schemeClr val="accent1"/>
                </a:solidFill>
                <a:latin typeface="StobiSerif Regular" pitchFamily="50" charset="0"/>
              </a:rPr>
              <a:t>а </a:t>
            </a:r>
            <a:r>
              <a:rPr lang="mk-MK" sz="1400" dirty="0">
                <a:solidFill>
                  <a:schemeClr val="accent1"/>
                </a:solidFill>
                <a:latin typeface="StobiSerif Regular" pitchFamily="50" charset="0"/>
              </a:rPr>
              <a:t>заедно со малите пакети има зголемување од 67%</a:t>
            </a:r>
            <a:r>
              <a:rPr lang="mk-MK" sz="1400" dirty="0" smtClean="0">
                <a:solidFill>
                  <a:schemeClr val="accent1"/>
                </a:solidFill>
                <a:latin typeface="StobiSerif Regular" pitchFamily="50" charset="0"/>
              </a:rPr>
              <a:t>. </a:t>
            </a:r>
            <a:endParaRPr lang="mk-MK" sz="1400" dirty="0">
              <a:solidFill>
                <a:schemeClr val="accent1"/>
              </a:solidFill>
              <a:latin typeface="StobiSerif Regular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409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67744" y="159250"/>
            <a:ext cx="53285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k-MK" sz="1600" b="1" dirty="0">
                <a:solidFill>
                  <a:srgbClr val="C00000"/>
                </a:solidFill>
                <a:latin typeface="StobiSerif Regular" pitchFamily="50" charset="0"/>
              </a:rPr>
              <a:t>Остварени приходи  од обезбедување на поштенските услуги</a:t>
            </a:r>
            <a:endParaRPr lang="mk-MK" sz="1600" dirty="0">
              <a:solidFill>
                <a:srgbClr val="C00000"/>
              </a:solidFill>
              <a:latin typeface="StobiSerif Regular" pitchFamily="50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08104" y="1299681"/>
            <a:ext cx="29523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k-MK" sz="1100" b="1" i="1" dirty="0">
                <a:latin typeface="StobiSerif Regular" pitchFamily="50" charset="0"/>
              </a:rPr>
              <a:t>Процент на вкупните остварени приходи од поштенскиот сектор во однос на вкупните приходи во Република Северна Македонија изнесува </a:t>
            </a:r>
            <a:r>
              <a:rPr lang="en-US" sz="1100" b="1" i="1" dirty="0" smtClean="0">
                <a:latin typeface="StobiSerif Regular" pitchFamily="50" charset="0"/>
              </a:rPr>
              <a:t>0,3</a:t>
            </a:r>
            <a:r>
              <a:rPr lang="mk-MK" sz="1100" b="1" i="1" dirty="0" smtClean="0">
                <a:latin typeface="StobiSerif Regular" pitchFamily="50" charset="0"/>
              </a:rPr>
              <a:t> </a:t>
            </a:r>
            <a:r>
              <a:rPr lang="mk-MK" sz="1100" b="1" i="1" dirty="0">
                <a:latin typeface="StobiSerif Regular" pitchFamily="50" charset="0"/>
              </a:rPr>
              <a:t>% во однос на вкупниот остварен БДП во 2020 година</a:t>
            </a:r>
            <a:r>
              <a:rPr lang="mk-MK" sz="1100" b="1" dirty="0">
                <a:latin typeface="StobiSerif Regular" pitchFamily="50" charset="0"/>
              </a:rPr>
              <a:t>   </a:t>
            </a:r>
            <a:endParaRPr lang="mk-MK" sz="1100" dirty="0">
              <a:latin typeface="StobiSerif Regular" pitchFamily="50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340447081"/>
              </p:ext>
            </p:extLst>
          </p:nvPr>
        </p:nvGraphicFramePr>
        <p:xfrm>
          <a:off x="683568" y="1052736"/>
          <a:ext cx="4536504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115763426"/>
              </p:ext>
            </p:extLst>
          </p:nvPr>
        </p:nvGraphicFramePr>
        <p:xfrm>
          <a:off x="323528" y="4221088"/>
          <a:ext cx="4248472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1115616" y="3429000"/>
            <a:ext cx="1853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k-MK" sz="900" b="1" i="1" dirty="0">
                <a:latin typeface="StobiSerif Regular" pitchFamily="50" charset="0"/>
              </a:rPr>
              <a:t>Движење на приходите кај Пошта на Северна Македонија 2015/2020 година</a:t>
            </a:r>
            <a:endParaRPr lang="mk-MK" sz="900" dirty="0">
              <a:latin typeface="StobiSerif Regular" pitchFamily="50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125506464"/>
              </p:ext>
            </p:extLst>
          </p:nvPr>
        </p:nvGraphicFramePr>
        <p:xfrm>
          <a:off x="4716016" y="4293096"/>
          <a:ext cx="3888432" cy="2265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Rectangle 2"/>
          <p:cNvSpPr/>
          <p:nvPr/>
        </p:nvSpPr>
        <p:spPr>
          <a:xfrm>
            <a:off x="5537789" y="3567500"/>
            <a:ext cx="252028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k-MK" sz="900" b="1" i="1" dirty="0">
                <a:latin typeface="StobiSerif Regular" pitchFamily="50" charset="0"/>
              </a:rPr>
              <a:t>Движење на приходите кај даватели на поштенски услуги на слободниот поштенски пазар </a:t>
            </a:r>
            <a:r>
              <a:rPr lang="en-US" sz="900" b="1" i="1" dirty="0">
                <a:latin typeface="StobiSerif Regular" pitchFamily="50" charset="0"/>
              </a:rPr>
              <a:t>– </a:t>
            </a:r>
            <a:r>
              <a:rPr lang="mk-MK" sz="900" b="1" i="1" dirty="0">
                <a:latin typeface="StobiSerif Regular" pitchFamily="50" charset="0"/>
              </a:rPr>
              <a:t>20</a:t>
            </a:r>
            <a:r>
              <a:rPr lang="en-US" sz="900" b="1" i="1" dirty="0">
                <a:latin typeface="StobiSerif Regular" pitchFamily="50" charset="0"/>
              </a:rPr>
              <a:t>1</a:t>
            </a:r>
            <a:r>
              <a:rPr lang="mk-MK" sz="900" b="1" i="1" dirty="0">
                <a:latin typeface="StobiSerif Regular" pitchFamily="50" charset="0"/>
              </a:rPr>
              <a:t>5/</a:t>
            </a:r>
            <a:r>
              <a:rPr lang="en-US" sz="900" b="1" i="1" dirty="0">
                <a:latin typeface="StobiSerif Regular" pitchFamily="50" charset="0"/>
              </a:rPr>
              <a:t>20</a:t>
            </a:r>
            <a:r>
              <a:rPr lang="mk-MK" sz="900" b="1" i="1" dirty="0">
                <a:latin typeface="StobiSerif Regular" pitchFamily="50" charset="0"/>
              </a:rPr>
              <a:t>20</a:t>
            </a:r>
            <a:r>
              <a:rPr lang="en-US" sz="900" b="1" i="1" dirty="0">
                <a:latin typeface="StobiSerif Regular" pitchFamily="50" charset="0"/>
              </a:rPr>
              <a:t> </a:t>
            </a:r>
            <a:r>
              <a:rPr lang="en-US" sz="900" b="1" i="1" dirty="0" err="1">
                <a:latin typeface="StobiSerif Regular" pitchFamily="50" charset="0"/>
              </a:rPr>
              <a:t>година</a:t>
            </a:r>
            <a:endParaRPr lang="mk-MK" sz="900" dirty="0">
              <a:latin typeface="StobiSerif Regular" pitchFamily="50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06988" y="2564904"/>
            <a:ext cx="25020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k-MK" sz="1100" dirty="0">
                <a:solidFill>
                  <a:srgbClr val="FF0000"/>
                </a:solidFill>
                <a:latin typeface="StobiSerif Regular" pitchFamily="50" charset="0"/>
              </a:rPr>
              <a:t>Вкупниот приход кај сите даватели на поштенски услуги во 2020 година во однос на 2019 година е зголемен за околу 11%.</a:t>
            </a:r>
          </a:p>
        </p:txBody>
      </p:sp>
    </p:spTree>
    <p:extLst>
      <p:ext uri="{BB962C8B-B14F-4D97-AF65-F5344CB8AC3E}">
        <p14:creationId xmlns:p14="http://schemas.microsoft.com/office/powerpoint/2010/main" val="282338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871" y="188640"/>
            <a:ext cx="86409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mk-MK" sz="1400" b="1" dirty="0">
                <a:solidFill>
                  <a:srgbClr val="C00000"/>
                </a:solidFill>
                <a:latin typeface="StobiSerif Regular" pitchFamily="50" charset="0"/>
              </a:rPr>
              <a:t>Податоци за безбедност и рекламации за поштенски пратки</a:t>
            </a:r>
            <a:endParaRPr lang="mk-MK" sz="1400" dirty="0">
              <a:solidFill>
                <a:srgbClr val="C00000"/>
              </a:solidFill>
              <a:latin typeface="StobiSerif Regular" pitchFamily="50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457980515"/>
              </p:ext>
            </p:extLst>
          </p:nvPr>
        </p:nvGraphicFramePr>
        <p:xfrm>
          <a:off x="135571" y="836712"/>
          <a:ext cx="564007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5868144" y="1202873"/>
            <a:ext cx="28083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Font typeface="Wingdings" pitchFamily="2" charset="2"/>
              <a:buChar char="Ø"/>
            </a:pPr>
            <a:r>
              <a:rPr lang="mk-MK" sz="1400" dirty="0">
                <a:solidFill>
                  <a:srgbClr val="002060"/>
                </a:solidFill>
                <a:latin typeface="StobiSerif Regular" pitchFamily="50" charset="0"/>
              </a:rPr>
              <a:t>Во 2020 година кај давателот на универзалната услуга има поднесено 993 рекламации и има намалување на овој број за околу 26% во однос на 2019 </a:t>
            </a:r>
            <a:r>
              <a:rPr lang="mk-MK" sz="1400" dirty="0" smtClean="0">
                <a:solidFill>
                  <a:srgbClr val="002060"/>
                </a:solidFill>
                <a:latin typeface="StobiSerif Regular" pitchFamily="50" charset="0"/>
              </a:rPr>
              <a:t>година.</a:t>
            </a:r>
            <a:endParaRPr lang="mk-MK" sz="1400" dirty="0">
              <a:solidFill>
                <a:srgbClr val="002060"/>
              </a:solidFill>
              <a:latin typeface="StobiSerif Regular" pitchFamily="50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4149080"/>
            <a:ext cx="33123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Font typeface="Wingdings" pitchFamily="2" charset="2"/>
              <a:buChar char="Ø"/>
            </a:pPr>
            <a:r>
              <a:rPr lang="mk-MK" sz="1400" dirty="0">
                <a:solidFill>
                  <a:srgbClr val="002060"/>
                </a:solidFill>
                <a:latin typeface="StobiSerif Regular" pitchFamily="50" charset="0"/>
              </a:rPr>
              <a:t>Во 2020 година бројот на рекламации кај давателите на поштенски услуги  слободниот пазар бројот на рекламации е зголемен и тоа за над 132</a:t>
            </a:r>
            <a:r>
              <a:rPr lang="mk-MK" sz="1400" dirty="0" smtClean="0">
                <a:solidFill>
                  <a:srgbClr val="002060"/>
                </a:solidFill>
                <a:latin typeface="StobiSerif Regular" pitchFamily="50" charset="0"/>
              </a:rPr>
              <a:t>%.</a:t>
            </a:r>
          </a:p>
          <a:p>
            <a:pPr marL="285750" indent="-285750" algn="ctr">
              <a:buFont typeface="Wingdings" pitchFamily="2" charset="2"/>
              <a:buChar char="Ø"/>
            </a:pPr>
            <a:r>
              <a:rPr lang="mk-MK" sz="1400" dirty="0" smtClean="0">
                <a:solidFill>
                  <a:srgbClr val="002060"/>
                </a:solidFill>
                <a:latin typeface="StobiSerif Regular" pitchFamily="50" charset="0"/>
              </a:rPr>
              <a:t>Најголем процент на рекламации се однесуваат на препорачани писма </a:t>
            </a:r>
            <a:endParaRPr lang="mk-MK" sz="1400" dirty="0">
              <a:solidFill>
                <a:srgbClr val="002060"/>
              </a:solidFill>
              <a:latin typeface="StobiSerif Regular" pitchFamily="50" charset="0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022433713"/>
              </p:ext>
            </p:extLst>
          </p:nvPr>
        </p:nvGraphicFramePr>
        <p:xfrm>
          <a:off x="3347864" y="3645024"/>
          <a:ext cx="5328592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20671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87624" y="980728"/>
            <a:ext cx="6400800" cy="3474720"/>
          </a:xfrm>
        </p:spPr>
        <p:txBody>
          <a:bodyPr/>
          <a:lstStyle/>
          <a:p>
            <a:pPr algn="ctr"/>
            <a:endParaRPr lang="mk-MK" dirty="0" smtClean="0"/>
          </a:p>
          <a:p>
            <a:pPr algn="ctr"/>
            <a:endParaRPr lang="mk-MK" dirty="0"/>
          </a:p>
          <a:p>
            <a:pPr algn="ctr"/>
            <a:endParaRPr lang="mk-MK" dirty="0" smtClean="0"/>
          </a:p>
          <a:p>
            <a:pPr marL="45720" indent="0" algn="ctr">
              <a:buNone/>
            </a:pPr>
            <a:r>
              <a:rPr lang="mk-MK" sz="1800" b="1" dirty="0" smtClean="0">
                <a:latin typeface="StobiSerif Regular" pitchFamily="50" charset="0"/>
              </a:rPr>
              <a:t>Ви благодарам на вниманието</a:t>
            </a:r>
          </a:p>
          <a:p>
            <a:pPr algn="ctr"/>
            <a:endParaRPr lang="en-US" sz="1600" b="1" dirty="0" smtClean="0">
              <a:latin typeface="StobiSerif Regular" pitchFamily="50" charset="0"/>
            </a:endParaRPr>
          </a:p>
          <a:p>
            <a:pPr marL="45720" indent="0" algn="ctr">
              <a:buNone/>
            </a:pPr>
            <a:r>
              <a:rPr lang="mk-MK" sz="1600" b="1" dirty="0" err="1" smtClean="0">
                <a:latin typeface="StobiSerif Regular" pitchFamily="50" charset="0"/>
              </a:rPr>
              <a:t>Данијела</a:t>
            </a:r>
            <a:r>
              <a:rPr lang="mk-MK" sz="1600" b="1" dirty="0" smtClean="0">
                <a:latin typeface="StobiSerif Regular" pitchFamily="50" charset="0"/>
              </a:rPr>
              <a:t> Спасиќ Томовска, раководител</a:t>
            </a:r>
            <a:endParaRPr lang="en-US" sz="1600" b="1" dirty="0" smtClean="0">
              <a:latin typeface="StobiSerif Regular" pitchFamily="50" charset="0"/>
            </a:endParaRPr>
          </a:p>
          <a:p>
            <a:pPr marL="45720" indent="0" algn="ctr">
              <a:buNone/>
            </a:pPr>
            <a:r>
              <a:rPr lang="en-US" sz="1600" b="1" dirty="0" smtClean="0">
                <a:latin typeface="StobiSerif Regular" pitchFamily="50" charset="0"/>
                <a:hlinkClick r:id="rId2"/>
              </a:rPr>
              <a:t>daniela.tomovska@ap.mk</a:t>
            </a:r>
            <a:endParaRPr lang="en-US" sz="1600" b="1" dirty="0" smtClean="0">
              <a:latin typeface="StobiSerif Regular" pitchFamily="50" charset="0"/>
            </a:endParaRPr>
          </a:p>
          <a:p>
            <a:pPr algn="ctr"/>
            <a:endParaRPr lang="en-US" sz="1600" b="1" dirty="0" smtClean="0">
              <a:latin typeface="StobiSerif Regular" pitchFamily="50" charset="0"/>
            </a:endParaRPr>
          </a:p>
          <a:p>
            <a:pPr marL="45720" indent="0" algn="ctr">
              <a:buNone/>
            </a:pPr>
            <a:r>
              <a:rPr lang="en-US" sz="1600" b="1" dirty="0" smtClean="0">
                <a:latin typeface="StobiSerif Regular" pitchFamily="50" charset="0"/>
                <a:hlinkClick r:id="rId3"/>
              </a:rPr>
              <a:t>www.ap.mk</a:t>
            </a:r>
            <a:endParaRPr lang="en-US" sz="1600" b="1" dirty="0" smtClean="0">
              <a:latin typeface="StobiSerif Regular" pitchFamily="50" charset="0"/>
            </a:endParaRPr>
          </a:p>
          <a:p>
            <a:pPr algn="ctr"/>
            <a:endParaRPr lang="mk-MK" sz="1600" b="1" dirty="0" smtClean="0">
              <a:latin typeface="StobiSerif Regular" pitchFamily="50" charset="0"/>
            </a:endParaRPr>
          </a:p>
          <a:p>
            <a:pPr algn="ctr"/>
            <a:endParaRPr lang="mk-MK" b="1" dirty="0">
              <a:latin typeface="StobiSerif Regular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576535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6538</TotalTime>
  <Words>524</Words>
  <Application>Microsoft Office PowerPoint</Application>
  <PresentationFormat>On-screen Show (4:3)</PresentationFormat>
  <Paragraphs>62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Slipstream</vt:lpstr>
      <vt:lpstr>СТАTИСТИЧКИ ИЗВЕШТАЈ  ЗА ПОШТЕНСКИТЕ АКТИВНОСТИ ВО РЕПУБЛИКА СЕВЕРНА МАКЕДОНИЈА ВО 2020 ГОДИНА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СТАTИСТИЧКИ ИЗВЕШТАЈ ЗА ПОШТЕНСКИТЕ АКТИВНОСТИ ВО РЕПУБЛИКА СЕВЕРНА МАКЕДОНИЈА ВО 2019 ГОДИНА</dc:title>
  <dc:creator>Simona Miloseska</dc:creator>
  <cp:lastModifiedBy>AP7</cp:lastModifiedBy>
  <cp:revision>68</cp:revision>
  <cp:lastPrinted>2021-06-11T07:04:47Z</cp:lastPrinted>
  <dcterms:created xsi:type="dcterms:W3CDTF">2020-12-17T08:37:18Z</dcterms:created>
  <dcterms:modified xsi:type="dcterms:W3CDTF">2021-11-16T08:03:53Z</dcterms:modified>
</cp:coreProperties>
</file>